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257" r:id="rId2"/>
    <p:sldId id="258" r:id="rId3"/>
    <p:sldId id="259" r:id="rId4"/>
    <p:sldId id="284" r:id="rId5"/>
    <p:sldId id="260" r:id="rId6"/>
    <p:sldId id="261" r:id="rId7"/>
    <p:sldId id="288" r:id="rId8"/>
    <p:sldId id="286" r:id="rId9"/>
    <p:sldId id="287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89" r:id="rId23"/>
    <p:sldId id="274" r:id="rId24"/>
    <p:sldId id="290" r:id="rId25"/>
    <p:sldId id="275" r:id="rId26"/>
    <p:sldId id="291" r:id="rId27"/>
    <p:sldId id="276" r:id="rId28"/>
    <p:sldId id="277" r:id="rId29"/>
    <p:sldId id="278" r:id="rId30"/>
    <p:sldId id="279" r:id="rId31"/>
    <p:sldId id="292" r:id="rId32"/>
    <p:sldId id="280" r:id="rId33"/>
    <p:sldId id="281" r:id="rId34"/>
    <p:sldId id="282" r:id="rId35"/>
    <p:sldId id="283" r:id="rId3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4855D2-005F-48CD-AF10-34C2161031FB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47DB4-4194-49F8-8C05-55CE86C013D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18519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14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15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16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17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18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19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20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21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22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23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2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24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25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26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27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28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29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30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31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32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33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3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34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35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5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6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10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11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12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13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1470025"/>
          </a:xfrm>
        </p:spPr>
        <p:txBody>
          <a:bodyPr anchor="ctr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3397" y="3214686"/>
            <a:ext cx="5897206" cy="150019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A718-DD57-4F63-A56C-EBA3E3784DDB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16/06/2012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5BE9-B3F8-4A2D-BD70-FAAAED665803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A718-DD57-4F63-A56C-EBA3E3784DDB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16/06/2012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5BE9-B3F8-4A2D-BD70-FAAAED665803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68" y="642918"/>
            <a:ext cx="1543032" cy="5483246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42918"/>
            <a:ext cx="6615130" cy="548324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A718-DD57-4F63-A56C-EBA3E3784DDB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16/06/2012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5BE9-B3F8-4A2D-BD70-FAAAED665803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50000"/>
              <a:buFont typeface="Wingdings"/>
              <a:buChar char=""/>
              <a:defRPr/>
            </a:lvl1pPr>
            <a:lvl2pPr>
              <a:buSzPct val="50000"/>
              <a:buFont typeface="Wingdings 2"/>
              <a:buChar char=""/>
              <a:defRPr/>
            </a:lvl2pPr>
            <a:lvl3pPr>
              <a:buSzPct val="50000"/>
              <a:buFont typeface="Wingdings"/>
              <a:buChar char="Y"/>
              <a:defRPr/>
            </a:lvl3pPr>
            <a:lvl4pPr>
              <a:buSzPct val="50000"/>
              <a:buFont typeface="Wingdings 2"/>
              <a:buChar char="³"/>
              <a:defRPr/>
            </a:lvl4pPr>
            <a:lvl5pPr>
              <a:buSzPct val="50000"/>
              <a:buFont typeface="Wingdings 2"/>
              <a:buChar char=""/>
              <a:defRPr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A718-DD57-4F63-A56C-EBA3E3784DDB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16/06/2012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5BE9-B3F8-4A2D-BD70-FAAAED665803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43183"/>
            <a:ext cx="6457968" cy="1362075"/>
          </a:xfrm>
        </p:spPr>
        <p:txBody>
          <a:bodyPr anchor="ctr"/>
          <a:lstStyle>
            <a:lvl1pPr algn="l">
              <a:defRPr sz="4000" b="0" cap="all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009383"/>
            <a:ext cx="4529142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A718-DD57-4F63-A56C-EBA3E3784DDB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16/06/2012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5BE9-B3F8-4A2D-BD70-FAAAED665803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A718-DD57-4F63-A56C-EBA3E3784DDB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16/06/2012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5BE9-B3F8-4A2D-BD70-FAAAED665803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0"/>
            </a:lvl2pPr>
            <a:lvl3pPr marL="914400" indent="0">
              <a:buNone/>
              <a:defRPr sz="1800" b="0"/>
            </a:lvl3pPr>
            <a:lvl4pPr marL="1371600" indent="0">
              <a:buNone/>
              <a:defRPr sz="1600" b="0"/>
            </a:lvl4pPr>
            <a:lvl5pPr marL="1828800" indent="0">
              <a:buNone/>
              <a:defRPr sz="1600" b="0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effectLst/>
              </a:defRPr>
            </a:lvl1pPr>
            <a:lvl2pPr marL="457200" indent="0">
              <a:buNone/>
              <a:defRPr sz="2000" b="0">
                <a:effectLst/>
              </a:defRPr>
            </a:lvl2pPr>
            <a:lvl3pPr marL="914400" indent="0">
              <a:buNone/>
              <a:defRPr sz="1800" b="0">
                <a:effectLst/>
              </a:defRPr>
            </a:lvl3pPr>
            <a:lvl4pPr marL="1371600" indent="0">
              <a:buNone/>
              <a:defRPr sz="1600" b="0">
                <a:effectLst/>
              </a:defRPr>
            </a:lvl4pPr>
            <a:lvl5pPr marL="1828800" indent="0">
              <a:buNone/>
              <a:defRPr sz="1600" b="0">
                <a:effectLst/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A718-DD57-4F63-A56C-EBA3E3784DDB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16/06/2012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5BE9-B3F8-4A2D-BD70-FAAAED665803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A718-DD57-4F63-A56C-EBA3E3784DDB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16/06/2012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5BE9-B3F8-4A2D-BD70-FAAAED665803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A718-DD57-4F63-A56C-EBA3E3784DDB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16/06/2012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5BE9-B3F8-4A2D-BD70-FAAAED665803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571480"/>
            <a:ext cx="3008313" cy="1071570"/>
          </a:xfrm>
        </p:spPr>
        <p:txBody>
          <a:bodyPr anchor="t"/>
          <a:lstStyle>
            <a:lvl1pPr algn="l">
              <a:defRPr sz="2000" b="0">
                <a:effectLst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71481"/>
            <a:ext cx="5111750" cy="55546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3051"/>
            <a:ext cx="3008313" cy="44831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A718-DD57-4F63-A56C-EBA3E3784DDB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16/06/2012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5BE9-B3F8-4A2D-BD70-FAAAED665803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687306"/>
            <a:ext cx="850886" cy="4670520"/>
          </a:xfrm>
        </p:spPr>
        <p:txBody>
          <a:bodyPr vert="eaVert" anchor="ctr"/>
          <a:lstStyle>
            <a:lvl1pPr algn="ctr">
              <a:defRPr sz="2000" b="0">
                <a:gradFill flip="none"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0166" y="684213"/>
            <a:ext cx="6929486" cy="4673613"/>
          </a:xfrm>
          <a:prstGeom prst="roundRect">
            <a:avLst>
              <a:gd name="adj" fmla="val 5966"/>
            </a:avLst>
          </a:prstGeom>
          <a:solidFill>
            <a:schemeClr val="bg2">
              <a:tint val="60000"/>
              <a:alpha val="50000"/>
            </a:schemeClr>
          </a:solidFill>
          <a:effectLst>
            <a:outerShdw blurRad="127000" dist="101600" dir="2700000" algn="tl" rotWithShape="0">
              <a:srgbClr val="000000">
                <a:alpha val="43137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0166" y="5481658"/>
            <a:ext cx="6924037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A718-DD57-4F63-A56C-EBA3E3784DDB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16/06/2012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5BE9-B3F8-4A2D-BD70-FAAAED665803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5A718-DD57-4F63-A56C-EBA3E3784DDB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16/06/2012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01090" y="0"/>
            <a:ext cx="642910" cy="571480"/>
          </a:xfrm>
          <a:prstGeom prst="roundRect">
            <a:avLst>
              <a:gd name="adj" fmla="val 16667"/>
            </a:avLst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95BE9-B3F8-4A2D-BD70-FAAAED665803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  <a:tileRect/>
          </a:gra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z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Y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³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¹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957532"/>
          </a:xfrm>
        </p:spPr>
        <p:txBody>
          <a:bodyPr>
            <a:noAutofit/>
          </a:bodyPr>
          <a:lstStyle/>
          <a:p>
            <a:pPr lvl="0"/>
            <a:r>
              <a:rPr lang="pt-BR" sz="6000" dirty="0"/>
              <a:t/>
            </a:r>
            <a:br>
              <a:rPr lang="pt-BR" sz="6000" dirty="0"/>
            </a:br>
            <a:r>
              <a:rPr lang="pt-BR" sz="6000" b="1" dirty="0"/>
              <a:t> </a:t>
            </a:r>
            <a:r>
              <a:rPr lang="pt-BR" sz="6000" dirty="0"/>
              <a:t/>
            </a:r>
            <a:br>
              <a:rPr lang="pt-BR" sz="6000" dirty="0"/>
            </a:br>
            <a:r>
              <a:rPr lang="pt-BR" sz="6000" dirty="0"/>
              <a:t/>
            </a:r>
            <a:br>
              <a:rPr lang="pt-BR" sz="6000" dirty="0"/>
            </a:br>
            <a:r>
              <a:rPr lang="pt-BR" sz="6000" dirty="0" smtClean="0"/>
              <a:t>Teoria da História I</a:t>
            </a:r>
            <a:r>
              <a:rPr lang="pt-BR" sz="6000" dirty="0"/>
              <a:t> </a:t>
            </a:r>
            <a:br>
              <a:rPr lang="pt-BR" sz="6000" dirty="0"/>
            </a:br>
            <a:endParaRPr lang="pt-BR" sz="6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28860" y="3786190"/>
            <a:ext cx="6395100" cy="2143140"/>
          </a:xfrm>
        </p:spPr>
        <p:txBody>
          <a:bodyPr>
            <a:normAutofit fontScale="92500" lnSpcReduction="20000"/>
          </a:bodyPr>
          <a:lstStyle/>
          <a:p>
            <a:endParaRPr lang="pt-BR" b="1" dirty="0" smtClean="0"/>
          </a:p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 smtClean="0"/>
              <a:t> 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3600" dirty="0" smtClean="0"/>
              <a:t>Karina Anhezini</a:t>
            </a:r>
          </a:p>
          <a:p>
            <a:pPr algn="r"/>
            <a:r>
              <a:rPr lang="pt-BR" sz="3600" dirty="0" smtClean="0"/>
              <a:t>kanhezini@gmail.com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xmlns="" val="226553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i="1" dirty="0" smtClean="0"/>
              <a:t>Historia magistra vitae</a:t>
            </a:r>
            <a:r>
              <a:rPr lang="pt-BR" dirty="0" smtClean="0"/>
              <a:t> – Sobre a dissolução do </a:t>
            </a:r>
            <a:r>
              <a:rPr lang="pt-BR" i="1" dirty="0" smtClean="0"/>
              <a:t>topos</a:t>
            </a:r>
            <a:r>
              <a:rPr lang="pt-BR" dirty="0" smtClean="0"/>
              <a:t> na história moderna em movimento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2285991"/>
            <a:ext cx="7315200" cy="3581409"/>
          </a:xfrm>
        </p:spPr>
        <p:txBody>
          <a:bodyPr>
            <a:normAutofit/>
          </a:bodyPr>
          <a:lstStyle/>
          <a:p>
            <a:pPr algn="just"/>
            <a:r>
              <a:rPr lang="pt-BR" sz="3200" dirty="0" smtClean="0"/>
              <a:t>História de Friedrich Von </a:t>
            </a:r>
            <a:r>
              <a:rPr lang="pt-BR" sz="3200" dirty="0" err="1" smtClean="0"/>
              <a:t>Raumer</a:t>
            </a:r>
            <a:r>
              <a:rPr lang="pt-BR" sz="3200" dirty="0" smtClean="0"/>
              <a:t> – utilização do exemplo de Tucídides</a:t>
            </a:r>
          </a:p>
          <a:p>
            <a:pPr algn="just"/>
            <a:r>
              <a:rPr lang="pt-BR" sz="3200" dirty="0" smtClean="0"/>
              <a:t>Efeito do exemplo:</a:t>
            </a:r>
          </a:p>
          <a:p>
            <a:pPr algn="just"/>
            <a:r>
              <a:rPr lang="pt-BR" sz="3200" dirty="0" smtClean="0"/>
              <a:t>afirmação do velho topos de que a história é a mestra da vida.</a:t>
            </a:r>
          </a:p>
          <a:p>
            <a:pPr algn="just"/>
            <a:r>
              <a:rPr lang="pt-BR" sz="3200" dirty="0" smtClean="0"/>
              <a:t>Ironia torna seu papel questionável.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xmlns="" val="355289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" y="228600"/>
            <a:ext cx="8503920" cy="985822"/>
          </a:xfrm>
        </p:spPr>
        <p:txBody>
          <a:bodyPr/>
          <a:lstStyle/>
          <a:p>
            <a:pPr algn="ctr"/>
            <a:r>
              <a:rPr lang="pt-BR" dirty="0" smtClean="0"/>
              <a:t>Outros índices do </a:t>
            </a:r>
            <a:r>
              <a:rPr lang="pt-BR" i="1" dirty="0" smtClean="0"/>
              <a:t>topos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1500174"/>
            <a:ext cx="7315200" cy="4367227"/>
          </a:xfrm>
        </p:spPr>
        <p:txBody>
          <a:bodyPr>
            <a:normAutofit/>
          </a:bodyPr>
          <a:lstStyle/>
          <a:p>
            <a:pPr algn="just"/>
            <a:r>
              <a:rPr lang="pt-PT" sz="3200" dirty="0" smtClean="0"/>
              <a:t>em 1735, na Grande Enciclopédia Universal do </a:t>
            </a:r>
            <a:r>
              <a:rPr lang="pt-BR" sz="3200" dirty="0" smtClean="0"/>
              <a:t>editor alemão Johann Heinrich </a:t>
            </a:r>
            <a:r>
              <a:rPr lang="pt-BR" sz="3200" dirty="0" err="1" smtClean="0"/>
              <a:t>Zedler</a:t>
            </a:r>
            <a:r>
              <a:rPr lang="pt-BR" sz="3200" dirty="0" smtClean="0"/>
              <a:t>, de Leipzig,</a:t>
            </a:r>
            <a:r>
              <a:rPr lang="pt-PT" sz="3200" dirty="0" smtClean="0"/>
              <a:t> o significado de história: </a:t>
            </a:r>
            <a:r>
              <a:rPr lang="pt-BR" sz="3200" dirty="0" smtClean="0"/>
              <a:t>“No que se refere àquilo que nós mesmos não podemos evidenciar, devemos recorrer à experiência de outros” (KOSELLECK, 2006, p. 42). 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xmlns="" val="10619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" y="228600"/>
            <a:ext cx="8503920" cy="1914516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Mesma forma verbal e variação do significado da fórmula ao longo do tempo.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2357431"/>
            <a:ext cx="7315200" cy="3509970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“</a:t>
            </a:r>
            <a:r>
              <a:rPr lang="pt-BR" sz="3200" dirty="0" smtClean="0"/>
              <a:t>ao longo de cerca de 2 mil anos, a história teve o papel de uma escola, na qual se podia aprender a ser sábio e prudente sem incorrer em grandes erros” (KOSELLECK, 2006, p. 42).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xmlns="" val="357897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" y="228600"/>
            <a:ext cx="8503920" cy="3414714"/>
          </a:xfrm>
        </p:spPr>
        <p:txBody>
          <a:bodyPr>
            <a:normAutofit/>
          </a:bodyPr>
          <a:lstStyle/>
          <a:p>
            <a:pPr algn="ctr"/>
            <a:r>
              <a:rPr lang="pt-PT" dirty="0" smtClean="0"/>
              <a:t>	O uso de tal fórmula evidencia que até o século XVIII permanece a crença da constância da natureza humana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4000503"/>
            <a:ext cx="7315200" cy="186689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3600" i="1" dirty="0" smtClean="0"/>
              <a:t>As transformações aconteciam num ritmo tão lento que os exemplos do passado continuavam a ser proveitosos.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xmlns="" val="38924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 smtClean="0"/>
              <a:t>A expressão </a:t>
            </a:r>
            <a:r>
              <a:rPr lang="pt-PT" i="1" dirty="0" smtClean="0"/>
              <a:t>historia magistra vitae</a:t>
            </a:r>
            <a:r>
              <a:rPr lang="pt-PT" dirty="0" smtClean="0"/>
              <a:t> foi cunhada por Cícero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Marco Túlio Cícero nasceu em </a:t>
            </a:r>
            <a:r>
              <a:rPr lang="pt-BR" dirty="0" err="1" smtClean="0"/>
              <a:t>Arpino</a:t>
            </a:r>
            <a:r>
              <a:rPr lang="pt-BR" dirty="0" smtClean="0"/>
              <a:t>, na região do Lácio (centro da Itália) em 106 e morreu em 43 a. C., foi advogado, orador e escritor romano. Desde muito jovem, aproximou-se da filosofia; todavia, a sua dedicação maior voltou-se para a vida pública, a vida forense e política. Por isso a sua escolha de fundo foi a retórica, a oratória.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67466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Heródoto e Tucídides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 </a:t>
            </a:r>
            <a:r>
              <a:rPr lang="pt-BR" i="1" dirty="0" smtClean="0"/>
              <a:t>historia magistra vitae</a:t>
            </a:r>
            <a:r>
              <a:rPr lang="pt-BR" dirty="0" smtClean="0"/>
              <a:t> é o programa de uma história fornecedora de exemplos a serem imitados e, apesar dessa fórmula ter sido inventada por Cícero, a concepção de história como aquisição vem do século V a. C. Os exemplos apresentam-se úteis tanto por aquilo que deve ser imitado quanto por ações que devem ser evitadas.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27904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Características da </a:t>
            </a:r>
            <a:r>
              <a:rPr lang="pt-BR" i="1" dirty="0" smtClean="0"/>
              <a:t>historia magistra vitae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1905000"/>
            <a:ext cx="7315200" cy="4810147"/>
          </a:xfrm>
        </p:spPr>
        <p:txBody>
          <a:bodyPr>
            <a:noAutofit/>
          </a:bodyPr>
          <a:lstStyle/>
          <a:p>
            <a:pPr lvl="0" algn="just"/>
            <a:r>
              <a:rPr lang="pt-BR" sz="2400" dirty="0" smtClean="0"/>
              <a:t>A exigência de olhar os dois lados (presente na epopéia de Homero, nas </a:t>
            </a:r>
            <a:r>
              <a:rPr lang="pt-BR" sz="2400" i="1" dirty="0" smtClean="0"/>
              <a:t>Histórias</a:t>
            </a:r>
            <a:r>
              <a:rPr lang="pt-BR" sz="2400" dirty="0" smtClean="0"/>
              <a:t> de Heródoto e na </a:t>
            </a:r>
            <a:r>
              <a:rPr lang="pt-BR" sz="2400" i="1" dirty="0" smtClean="0"/>
              <a:t>História da Guerra do Peloponeso</a:t>
            </a:r>
            <a:r>
              <a:rPr lang="pt-BR" sz="2400" dirty="0" smtClean="0"/>
              <a:t> de Tucídides);</a:t>
            </a:r>
          </a:p>
          <a:p>
            <a:pPr lvl="0" algn="just"/>
            <a:r>
              <a:rPr lang="pt-BR" sz="2400" dirty="0" smtClean="0"/>
              <a:t>A imagem do juiz imparcial (destacada por Heródoto que julgava agir como um juiz por ouvir igualmente as duas partes); </a:t>
            </a:r>
          </a:p>
          <a:p>
            <a:pPr lvl="0" algn="just"/>
            <a:r>
              <a:rPr lang="pt-BR" sz="2400" dirty="0" smtClean="0"/>
              <a:t>A “aquisição para sempre” de Tucídides é uma exigência obrigatória;</a:t>
            </a:r>
          </a:p>
          <a:p>
            <a:pPr lvl="0" algn="just"/>
            <a:r>
              <a:rPr lang="pt-BR" sz="2400" dirty="0" smtClean="0"/>
              <a:t>Preocupação com a posteridade. Escrever para a posteridade é a verdadeira utilidade do trabalho do historiador.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389213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História mestra da vida e historiografia cristã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2800" dirty="0" smtClean="0"/>
              <a:t>contestações à possibilidade de ensinamento da história profana;</a:t>
            </a:r>
          </a:p>
          <a:p>
            <a:pPr algn="just"/>
            <a:r>
              <a:rPr lang="pt-PT" sz="2800" dirty="0" smtClean="0"/>
              <a:t> as histórias eclesiásticas continuavam tendo por função instruir e salvar.</a:t>
            </a:r>
          </a:p>
          <a:p>
            <a:pPr algn="just"/>
            <a:r>
              <a:rPr lang="pt-BR" sz="2800" dirty="0" smtClean="0"/>
              <a:t>Eusébio de Cesaréia (265-340 d. C.) foi o primeiro historiador a escrever a história da Igreja do ponto de vista cristão.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358608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História mestra da vida e historiografia cristã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1500174"/>
            <a:ext cx="7315200" cy="4367227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Com Eusébio de Cesaréia temos o nascimento de uma nova historiografia que dominará a escrita da história durante toda a Idade Média, mas que não abandona a fórmula que caracterizou a historiografia antiga, ou seja, a história eclesiástica continua a ser mestra da vida. Ela se define em Eusébio como a “história dos ensinamentos da Igreja”, portanto a sua utilidade é ensinar à posteridade a cadeia da tradição que confere coerência e legitimidade ao cristianismo. </a:t>
            </a:r>
          </a:p>
          <a:p>
            <a:pPr marL="228600" lvl="1" algn="just">
              <a:buClrTx/>
            </a:pPr>
            <a:r>
              <a:rPr lang="pt-BR" sz="2400" b="1" dirty="0" smtClean="0"/>
              <a:t>Santo Agostinho e as Duas Cidades</a:t>
            </a:r>
            <a:endParaRPr lang="pt-BR" sz="2400" dirty="0" smtClean="0"/>
          </a:p>
          <a:p>
            <a:pPr lvl="0" algn="just"/>
            <a:r>
              <a:rPr lang="pt-BR" sz="2400" dirty="0" smtClean="0"/>
              <a:t>A história é dupla: a história sagrada e a história das nações ou pagã.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194249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" y="0"/>
            <a:ext cx="8503920" cy="114298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Fim dos tempos em estado de suspensão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428736"/>
            <a:ext cx="8358246" cy="4438665"/>
          </a:xfrm>
        </p:spPr>
        <p:txBody>
          <a:bodyPr>
            <a:noAutofit/>
          </a:bodyPr>
          <a:lstStyle/>
          <a:p>
            <a:pPr algn="just"/>
            <a:r>
              <a:rPr lang="pt-BR" sz="2800" dirty="0" smtClean="0"/>
              <a:t>o futuro foi integrado ao tempo presente na qualidade de elemento constitutivo da Igreja e configurado como o possível fim do mundo. “A história da Cristandade, até o século XVI, é uma história das expectativas, ou, melhor dizendo, de uma contínua expectativa do final dos tempos; por outro lado, é também a história dos repetidos adiamentos desse mesmo fim do mundo” (KOSELLECK, 2006, p. 24). O fim dos tempos sempre foi colocado em estado de suspensão pela própria Igreja, daí a história da instituição ter se perpetuado como a história da própria Salvação. 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343728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368151"/>
          </a:xfrm>
        </p:spPr>
        <p:txBody>
          <a:bodyPr>
            <a:normAutofit fontScale="90000"/>
          </a:bodyPr>
          <a:lstStyle/>
          <a:p>
            <a:r>
              <a:rPr lang="pt-BR" dirty="0"/>
              <a:t/>
            </a:r>
            <a:br>
              <a:rPr lang="pt-BR" dirty="0"/>
            </a:br>
            <a:r>
              <a:rPr lang="pt-BR" b="1" dirty="0"/>
              <a:t> 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sz="4900" b="1" dirty="0" smtClean="0"/>
              <a:t>O conceito moderno de história. Da </a:t>
            </a:r>
            <a:r>
              <a:rPr lang="pt-BR" sz="4900" b="1" i="1" dirty="0" smtClean="0"/>
              <a:t>historia magistra vitae</a:t>
            </a:r>
            <a:r>
              <a:rPr lang="pt-BR" sz="4900" b="1" dirty="0" smtClean="0"/>
              <a:t> ao “regime moderno de historicidade”</a:t>
            </a:r>
            <a:r>
              <a:rPr lang="pt-BR" sz="3100" dirty="0"/>
              <a:t> </a:t>
            </a:r>
            <a:br>
              <a:rPr lang="pt-BR" sz="3100" dirty="0"/>
            </a:br>
            <a:endParaRPr lang="pt-BR" sz="31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8596" y="2971800"/>
            <a:ext cx="8395364" cy="3171844"/>
          </a:xfrm>
        </p:spPr>
        <p:txBody>
          <a:bodyPr>
            <a:noAutofit/>
          </a:bodyPr>
          <a:lstStyle/>
          <a:p>
            <a:pPr algn="just"/>
            <a:r>
              <a:rPr lang="pt-BR" sz="3200" dirty="0" smtClean="0"/>
              <a:t>KOSELLECK, </a:t>
            </a:r>
            <a:r>
              <a:rPr lang="pt-BR" sz="3200" dirty="0" err="1" smtClean="0"/>
              <a:t>Reinhart</a:t>
            </a:r>
            <a:r>
              <a:rPr lang="pt-BR" sz="3200" dirty="0" smtClean="0"/>
              <a:t>. </a:t>
            </a:r>
            <a:r>
              <a:rPr lang="pt-BR" sz="3200" i="1" dirty="0" smtClean="0"/>
              <a:t>Historia magistra vitae</a:t>
            </a:r>
            <a:r>
              <a:rPr lang="pt-BR" sz="3200" dirty="0" smtClean="0"/>
              <a:t> – Sobre a dissolução do </a:t>
            </a:r>
            <a:r>
              <a:rPr lang="pt-BR" sz="3200" i="1" dirty="0" smtClean="0"/>
              <a:t>topos</a:t>
            </a:r>
            <a:r>
              <a:rPr lang="pt-BR" sz="3200" dirty="0" smtClean="0"/>
              <a:t> na história moderna em movimento. In: </a:t>
            </a:r>
            <a:r>
              <a:rPr lang="pt-BR" sz="3200" i="1" dirty="0" smtClean="0"/>
              <a:t>Futuro passado</a:t>
            </a:r>
            <a:r>
              <a:rPr lang="pt-BR" sz="3200" dirty="0" smtClean="0"/>
              <a:t>: contribuição à semântica dos tempos históricos. Rio de Janeiro: Contraponto: Ed. </a:t>
            </a:r>
            <a:r>
              <a:rPr lang="pt-BR" sz="3200" dirty="0" err="1" smtClean="0"/>
              <a:t>PUC-Rio</a:t>
            </a:r>
            <a:r>
              <a:rPr lang="pt-BR" sz="3200" dirty="0" smtClean="0"/>
              <a:t>, 2006, p. 41-60.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xmlns="" val="242177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 smtClean="0"/>
              <a:t>Profecias apocalípticas perdem  força - a história como mestra impõe-se com mais vigor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2214553"/>
            <a:ext cx="7315200" cy="3652847"/>
          </a:xfrm>
        </p:spPr>
        <p:txBody>
          <a:bodyPr>
            <a:noAutofit/>
          </a:bodyPr>
          <a:lstStyle/>
          <a:p>
            <a:pPr algn="just"/>
            <a:r>
              <a:rPr lang="pt-PT" sz="2800" dirty="0" smtClean="0"/>
              <a:t>o historiador de Florença, Nicolau Maquiavel (1469-1527) obcecado por estabelecer regras gerais da ação política, a sua história tinha como critério a utilidade prática e, por isso, opunha-se à compreensão cristã medieval. Maquiavel fortalece o princípio da história como fonte de proveito, pois afirma que não devemos apenas admirar os antigos, devemos, sobretudo, imitá-los. </a:t>
            </a:r>
            <a:endParaRPr lang="pt-BR" sz="2800" dirty="0" smtClean="0"/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361758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b="1" dirty="0" smtClean="0"/>
              <a:t>A dissolução da fórmula ciceroniana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/>
              <a:t> </a:t>
            </a:r>
            <a:r>
              <a:rPr lang="pt-PT" sz="2800" dirty="0" smtClean="0"/>
              <a:t>historiador francês Alexis de Tocqueville (1805-1859) : “Desde que o passado deixou de lançar luz sobre o futuro, o espírito humano erra nas trevas” (KOSELLECK, 2006, p. 41). </a:t>
            </a:r>
          </a:p>
          <a:p>
            <a:pPr algn="just"/>
            <a:r>
              <a:rPr lang="pt-PT" sz="2800" dirty="0" smtClean="0"/>
              <a:t>“Eu percorro os séculos até a mais remota Antiguidade; não percebo nada que pareça ao que há sob meus olhos. Se o passado não ilumina o futuro, o espírito marcha nas trevas” (p. 332) </a:t>
            </a:r>
          </a:p>
        </p:txBody>
      </p:sp>
    </p:spTree>
    <p:extLst>
      <p:ext uri="{BB962C8B-B14F-4D97-AF65-F5344CB8AC3E}">
        <p14:creationId xmlns:p14="http://schemas.microsoft.com/office/powerpoint/2010/main" xmlns="" val="28881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b="1" dirty="0" smtClean="0"/>
              <a:t>A dissolução da fórmula ciceroniana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/>
              <a:t>Afirmações que evidenciam um processo bastante complexo – História dos conceitos como porta de acesso para capturar esses processos.</a:t>
            </a:r>
          </a:p>
          <a:p>
            <a:pPr algn="just"/>
            <a:r>
              <a:rPr lang="pt-PT" sz="2800" dirty="0" smtClean="0"/>
              <a:t>Pode-se, a partir desse método, identificar que o </a:t>
            </a:r>
            <a:r>
              <a:rPr lang="pt-PT" sz="2800" i="1" dirty="0" smtClean="0"/>
              <a:t>topos</a:t>
            </a:r>
            <a:r>
              <a:rPr lang="pt-PT" sz="2800" dirty="0" smtClean="0"/>
              <a:t> (máxima, lugar comum da retórica) história mestra da vida “se desfaz em meio a diferentes sentidos que se deslocam uns dos outros” (KOSELLECK, 2006, p. 48).</a:t>
            </a:r>
          </a:p>
          <a:p>
            <a:pPr algn="just"/>
            <a:r>
              <a:rPr lang="pt-PT" sz="2800" dirty="0" smtClean="0"/>
              <a:t>cinco pontos sintomáticos da transformação do </a:t>
            </a:r>
            <a:r>
              <a:rPr lang="pt-PT" sz="2800" i="1" dirty="0" smtClean="0"/>
              <a:t>topos</a:t>
            </a:r>
            <a:r>
              <a:rPr lang="pt-PT" sz="2800" dirty="0" smtClean="0"/>
              <a:t>:</a:t>
            </a:r>
            <a:endParaRPr lang="pt-BR" sz="2800" dirty="0" smtClean="0"/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135029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smtClean="0"/>
              <a:t>“Historie” e “Geschichte”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pt-PT" sz="2800" dirty="0" smtClean="0"/>
              <a:t>no espaço da língua alemã ocorre uma mudança, entre 1750 e 1770, do uso das palavras que designavam história. “Historie” (tomada de empréstimo pela língua alemã) significava predominantemente o relato, a narrativa de algo acontecido;</a:t>
            </a:r>
          </a:p>
          <a:p>
            <a:pPr lvl="0" algn="just"/>
            <a:r>
              <a:rPr lang="pt-PT" sz="2800" dirty="0" smtClean="0"/>
              <a:t>foi sendo substituída pela palavra “Geschichte” que significou originalmente o acontecimento em si. E com o passar do tempo, essa palavra passou a designar tanto o acontecimento quanto o relato. </a:t>
            </a:r>
          </a:p>
          <a:p>
            <a:pPr lvl="0" algn="just"/>
            <a:r>
              <a:rPr lang="pt-PT" sz="2800" dirty="0" smtClean="0"/>
              <a:t>Essa passagem foi lenta...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01815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smtClean="0"/>
              <a:t>“Historie” e “Geschichte”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/>
            <a:r>
              <a:rPr lang="pt-BR" dirty="0" smtClean="0"/>
              <a:t>“Se a história [</a:t>
            </a:r>
            <a:r>
              <a:rPr lang="pt-BR" dirty="0" err="1" smtClean="0"/>
              <a:t>Geschichte</a:t>
            </a:r>
            <a:r>
              <a:rPr lang="pt-BR" dirty="0" smtClean="0"/>
              <a:t>] só pode expressar a si mesma, prepara-se então o próximo passo, que banalizou totalmente essa fórmula [...] ‘A partir da história só se pode aprender a própria história’ (KOSELLECK, 2006, p. 49).</a:t>
            </a:r>
          </a:p>
          <a:p>
            <a:pPr lvl="0" algn="just"/>
            <a:r>
              <a:rPr lang="pt-BR" dirty="0" smtClean="0"/>
              <a:t>‘A verdadeira mestra é a história em si, e não a história escrita’. A </a:t>
            </a:r>
            <a:r>
              <a:rPr lang="pt-BR" dirty="0"/>
              <a:t>história [</a:t>
            </a:r>
            <a:r>
              <a:rPr lang="pt-BR" dirty="0" err="1"/>
              <a:t>Geschichte</a:t>
            </a:r>
            <a:r>
              <a:rPr lang="pt-BR" dirty="0"/>
              <a:t>] só </a:t>
            </a:r>
            <a:r>
              <a:rPr lang="pt-BR" dirty="0" smtClean="0"/>
              <a:t>é capaz de instruir à medida que renuncia à história [Historie] escrita’.</a:t>
            </a:r>
          </a:p>
          <a:p>
            <a:pPr lvl="0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4225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smtClean="0"/>
              <a:t>Conceito coletivo singular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1428736"/>
            <a:ext cx="7315200" cy="4438665"/>
          </a:xfrm>
        </p:spPr>
        <p:txBody>
          <a:bodyPr>
            <a:noAutofit/>
          </a:bodyPr>
          <a:lstStyle/>
          <a:p>
            <a:pPr lvl="0" algn="just"/>
            <a:r>
              <a:rPr lang="pt-PT" sz="2800" dirty="0" smtClean="0"/>
              <a:t>à medida que a expressão “Geschichte” tomou o lugar de “Historie”, o termo adquiriu um novo caráter. Posteriormente, o historiador alemão Droysen resumirá esta transformação de sentido: </a:t>
            </a:r>
            <a:r>
              <a:rPr lang="pt-PT" sz="2800" b="1" dirty="0" smtClean="0"/>
              <a:t>“Acima das histórias está a história”</a:t>
            </a:r>
            <a:r>
              <a:rPr lang="pt-PT" sz="2800" dirty="0" smtClean="0"/>
              <a:t> (KOSELLECK, 2006, p. 49). </a:t>
            </a:r>
            <a:r>
              <a:rPr lang="pt-BR" sz="2800" dirty="0" smtClean="0"/>
              <a:t>Um dos acontecimentos marcantes para o entendimento da mudança é a Revolução Francesa (1789). A partir dela a história tornou-se ela própria um sujeito, com atributos divinos como “toda poderosa”, “justa” e “sacra”.</a:t>
            </a:r>
            <a:r>
              <a:rPr lang="pt-PT" sz="2800" dirty="0" smtClean="0"/>
              <a:t> </a:t>
            </a:r>
            <a:endParaRPr lang="pt-BR" sz="2800" dirty="0" smtClean="0"/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202903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smtClean="0"/>
              <a:t>Conceito coletivo singular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1428736"/>
            <a:ext cx="7315200" cy="4438665"/>
          </a:xfrm>
        </p:spPr>
        <p:txBody>
          <a:bodyPr>
            <a:noAutofit/>
          </a:bodyPr>
          <a:lstStyle/>
          <a:p>
            <a:pPr lvl="0" algn="just"/>
            <a:r>
              <a:rPr lang="pt-BR" sz="2500" dirty="0" smtClean="0"/>
              <a:t>Todos os acontecimentos singulares são enredados em um conjunto, um sistema racional. </a:t>
            </a:r>
          </a:p>
          <a:p>
            <a:pPr lvl="0" algn="just"/>
            <a:r>
              <a:rPr lang="pt-BR" sz="2500" dirty="0" smtClean="0"/>
              <a:t>“Permitir que se atribuísse à história aquela força que reside no interior de cada acontecimento que afeta a humanidade, aquele poder que a tudo reúne e impulsiona por meio de um plano, oculto ou manifesto, um poder frente a o qual o homem pôde acreditar estar agindo”. [...] das liberdades fez a Liberdade, das justiças fez-se a Justiça, dos progressos o Progresso, da muitas revoluções “</a:t>
            </a:r>
            <a:r>
              <a:rPr lang="pt-BR" sz="2500" i="1" dirty="0" smtClean="0"/>
              <a:t>La </a:t>
            </a:r>
            <a:r>
              <a:rPr lang="pt-BR" sz="2500" i="1" dirty="0" err="1" smtClean="0"/>
              <a:t>Révolution</a:t>
            </a:r>
            <a:r>
              <a:rPr lang="pt-BR" sz="2500" i="1" dirty="0" smtClean="0"/>
              <a:t>” </a:t>
            </a:r>
            <a:r>
              <a:rPr lang="pt-BR" sz="2500" dirty="0" smtClean="0"/>
              <a:t>(</a:t>
            </a:r>
            <a:r>
              <a:rPr lang="pt-BR" sz="2500" dirty="0" err="1" smtClean="0"/>
              <a:t>Koselleck</a:t>
            </a:r>
            <a:r>
              <a:rPr lang="pt-BR" sz="2500" dirty="0" smtClean="0"/>
              <a:t>, 2006, p. 52)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263962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smtClean="0"/>
              <a:t>Filosofia da história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2800" dirty="0" smtClean="0"/>
              <a:t>Com a filosofia da história, história e natureza se separam. A capacidade de repetição das histórias estava ligada à natureza, tais histórias foram relegadas ao passado. Para tanto, os filósofos da história reestruturaram-nas e retiraram o ramo da história natural do campo da história que se criava naquele momento. Essa separação acontece porque há a descoberta de um </a:t>
            </a:r>
            <a:r>
              <a:rPr lang="pt-PT" sz="2800" b="1" dirty="0" smtClean="0"/>
              <a:t>tempo especificamente histórico.</a:t>
            </a:r>
            <a:endParaRPr lang="pt-BR" sz="2800" b="1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742523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sz="3200" dirty="0" smtClean="0"/>
              <a:t>Poderíamos perguntar: se a natureza não determina mais a contagem do tempo, o que determinará?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2800" dirty="0" smtClean="0"/>
              <a:t>O iluminista não tolerava qualquer inclinação para o passado.</a:t>
            </a:r>
          </a:p>
          <a:p>
            <a:pPr algn="just"/>
            <a:r>
              <a:rPr lang="pt-PT" sz="2800" dirty="0" smtClean="0"/>
              <a:t>O progresso foi a primeira categoria de determinação do tempo. Dessa forma, é o futuro do tempo histórico, e não o seu passado, que torna os acontecimentos singulares e particulares, diferentes daqueles que possam vir a acontecer. A história, que já podemos chamar de moderna, adquire um caráter processual cujo fim é imprevisível.</a:t>
            </a:r>
            <a:endParaRPr lang="pt-BR" sz="28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7763726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 smtClean="0"/>
              <a:t>Progresso como resposta para as exigências de salvação das profecias apocalípticas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2714619"/>
            <a:ext cx="7315200" cy="3152781"/>
          </a:xfrm>
        </p:spPr>
        <p:txBody>
          <a:bodyPr>
            <a:normAutofit/>
          </a:bodyPr>
          <a:lstStyle/>
          <a:p>
            <a:pPr algn="just"/>
            <a:r>
              <a:rPr lang="pt-PT" sz="2800" dirty="0" smtClean="0"/>
              <a:t>O Estado dependia da eliminação dessas profecias e encontra no progresso a sua chave de explicação para o futuro: “O prognóstico implica um diagnóstico capaz de inscrever o passado no futuro” (KOSELLECK, 2006, p. 36).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2730922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1143000"/>
          </a:xfrm>
        </p:spPr>
        <p:txBody>
          <a:bodyPr/>
          <a:lstStyle/>
          <a:p>
            <a:pPr algn="ctr"/>
            <a:r>
              <a:rPr lang="pt-BR" dirty="0" err="1" smtClean="0"/>
              <a:t>Reinhart</a:t>
            </a:r>
            <a:r>
              <a:rPr lang="pt-BR" dirty="0" smtClean="0"/>
              <a:t> </a:t>
            </a:r>
            <a:r>
              <a:rPr lang="pt-BR" dirty="0" err="1" smtClean="0"/>
              <a:t>Koselleck</a:t>
            </a:r>
            <a:r>
              <a:rPr lang="pt-BR" dirty="0" smtClean="0"/>
              <a:t> e sua obra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1357298"/>
            <a:ext cx="7315200" cy="5500702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2800" dirty="0" smtClean="0"/>
              <a:t>nasceu em </a:t>
            </a:r>
            <a:r>
              <a:rPr lang="pt-BR" sz="2800" dirty="0" err="1" smtClean="0"/>
              <a:t>Gorlitz</a:t>
            </a:r>
            <a:r>
              <a:rPr lang="pt-BR" sz="2800" dirty="0" smtClean="0"/>
              <a:t>, Alemanha, em 23 de abril de 1923 e faleceu em 3 de fevereiro de 2006.</a:t>
            </a:r>
          </a:p>
          <a:p>
            <a:pPr algn="just"/>
            <a:r>
              <a:rPr lang="pt-BR" sz="2800" dirty="0" smtClean="0"/>
              <a:t>Tese de doutorado em 1954 - </a:t>
            </a:r>
            <a:r>
              <a:rPr lang="pt-BR" sz="2800" i="1" dirty="0" smtClean="0"/>
              <a:t>Crítica e Crise </a:t>
            </a:r>
            <a:r>
              <a:rPr lang="pt-BR" sz="2800" dirty="0" smtClean="0"/>
              <a:t>discute as transformações realizadas no século XVIII.</a:t>
            </a:r>
          </a:p>
          <a:p>
            <a:pPr algn="just"/>
            <a:r>
              <a:rPr lang="pt-BR" sz="2800" dirty="0" smtClean="0"/>
              <a:t>“A sociedade burguesa que se desenvolveu no século XVIII entendia-se como um mundo novo: reclamava intelectualmente o mundo inteiro e negava o mundo antigo. Cresceu a partir do espaço político europeu e, na medida em que se desligava dele, desenvolveu uma filosofia do progresso que correspondia a esse processo” (2009, p. </a:t>
            </a:r>
            <a:r>
              <a:rPr lang="pt-BR" sz="2800" dirty="0"/>
              <a:t>9</a:t>
            </a:r>
            <a:r>
              <a:rPr lang="pt-BR" sz="2800" dirty="0" smtClean="0"/>
              <a:t>)</a:t>
            </a:r>
          </a:p>
          <a:p>
            <a:pPr algn="just"/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17211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b="1" dirty="0" smtClean="0"/>
              <a:t>Inauguração de um novo futuro a partir da reelaboração do passado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2071677"/>
            <a:ext cx="7315200" cy="4500595"/>
          </a:xfrm>
        </p:spPr>
        <p:txBody>
          <a:bodyPr>
            <a:noAutofit/>
          </a:bodyPr>
          <a:lstStyle/>
          <a:p>
            <a:pPr lvl="0" algn="just"/>
            <a:r>
              <a:rPr lang="pt-PT" sz="2400" dirty="0" smtClean="0"/>
              <a:t>os filósofos da história reelaborarão o passado o mais rapidamente possível para que um novo futuro seja inaugurado. Isso significa dizer que toda a história que aprendemos, de Homero até o século XVII, será colocada em questão e revista. Tais revisões levam a uma reescrita da história, pois ao mudar a forma de conceber o tempo passado é preciso preenchê-lo de uma outra forma. Aquele passado não existe mais. A Revolução Francesa quer instaurar o seu próprio acontecimento como marco inicial de um novo tempo. </a:t>
            </a:r>
            <a:endParaRPr lang="pt-BR" sz="2400" dirty="0" smtClean="0"/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7887271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b="1" dirty="0" smtClean="0"/>
              <a:t>Inauguração de um novo futuro a partir da reelaboração do passado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2071677"/>
            <a:ext cx="7315200" cy="4500595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Nas palavras do autor: “ Se o futuro da história moderna abre-se para o desconhecido e, ao mesmo tempo, torna-se </a:t>
            </a:r>
            <a:r>
              <a:rPr lang="pt-BR" sz="2400" dirty="0" err="1" smtClean="0"/>
              <a:t>planejável</a:t>
            </a:r>
            <a:r>
              <a:rPr lang="pt-BR" sz="2400" dirty="0" smtClean="0"/>
              <a:t>, então ele tem de ser planejado. A cada novo plano, introduz-se um novo elemento que não pode ser objeto da experiência”. (KOSELLECK, 2006, p 57).</a:t>
            </a:r>
          </a:p>
          <a:p>
            <a:pPr algn="just"/>
            <a:r>
              <a:rPr lang="pt-BR" sz="2400" dirty="0" smtClean="0"/>
              <a:t>o horizonte de expectativas formulado se distancia do espaço de experiência acumulado até então.</a:t>
            </a:r>
          </a:p>
          <a:p>
            <a:pPr algn="just"/>
            <a:r>
              <a:rPr lang="pt-BR" sz="2400" dirty="0" smtClean="0"/>
              <a:t>“ Não se pode mais esperar conselho a partir do passado, mas sim apenas de um futuro que está por si constituir” (KOSELLECK, 2006, p. 58).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8103803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" y="228600"/>
            <a:ext cx="8503920" cy="2986086"/>
          </a:xfrm>
        </p:spPr>
        <p:txBody>
          <a:bodyPr>
            <a:normAutofit fontScale="90000"/>
          </a:bodyPr>
          <a:lstStyle/>
          <a:p>
            <a:pPr algn="ctr"/>
            <a:r>
              <a:rPr lang="pt-PT" b="1" dirty="0" smtClean="0"/>
              <a:t>De que consiste o caráter comum da nova experiência, que até aqui foi determinada pelo processo de temporalização da história em sua singularidade?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4000504"/>
            <a:ext cx="7315200" cy="1866896"/>
          </a:xfrm>
        </p:spPr>
        <p:txBody>
          <a:bodyPr>
            <a:normAutofit/>
          </a:bodyPr>
          <a:lstStyle/>
          <a:p>
            <a:pPr algn="just"/>
            <a:r>
              <a:rPr lang="pt-PT" sz="2800" dirty="0" smtClean="0"/>
              <a:t>É a  experiência da aceleração e do retardamento, da revolução e da reação.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23846019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" y="228600"/>
            <a:ext cx="8503920" cy="6272234"/>
          </a:xfrm>
        </p:spPr>
        <p:txBody>
          <a:bodyPr/>
          <a:lstStyle/>
          <a:p>
            <a:pPr algn="just"/>
            <a:r>
              <a:rPr lang="pt-PT" sz="2400" dirty="0" smtClean="0"/>
              <a:t>Nessa relação entre aceleração e retardamento, revolução e reação, os ensinamentos históricos, além de entrarem “pela porta dos fundos” das filosofias da história, inserem-se novamente na vida política a partir da reação produzida pela escola histórica alemã em relação à própria filosofia da história. A escola histórica alemã, cujo principal representante foi o historiador alemão Leopold von Ranke (1775-1886), “compreendendo-se como uma ciência que tem por objeto o passado, logrou elevar a história [Geschichte] à categoria de uma ciência da reflexão [...]. O caso isolado deixa de ter caráter político-didático” (KOSELLECK, 2006, p. 59). Entretanto, a história entendida como totalidade coloca aquele que aprende em uma situação propícia à formação que pode influir no futuro.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3756656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285728"/>
            <a:ext cx="7315200" cy="5581673"/>
          </a:xfrm>
        </p:spPr>
        <p:txBody>
          <a:bodyPr/>
          <a:lstStyle/>
          <a:p>
            <a:pPr algn="just"/>
            <a:r>
              <a:rPr lang="pt-PT" sz="3600" dirty="0" smtClean="0"/>
              <a:t>Outros representantes dessa escola afirmarão que a história deixou de ser uma coleção de exemplos, mas estudar o passado sob a perspectiva da concepção moderna é o “único caminho para o verdadeiro conhecimento de nossa situação” (KOSELLECK, 2006, p. 60).</a:t>
            </a:r>
            <a:r>
              <a:rPr lang="pt-BR" sz="3600" dirty="0" smtClean="0"/>
              <a:t/>
            </a:r>
            <a:br>
              <a:rPr lang="pt-BR" sz="3600" dirty="0" smtClean="0"/>
            </a:br>
            <a:endParaRPr lang="pt-BR" sz="36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6227463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091518" cy="5724549"/>
          </a:xfrm>
        </p:spPr>
        <p:txBody>
          <a:bodyPr>
            <a:noAutofit/>
          </a:bodyPr>
          <a:lstStyle/>
          <a:p>
            <a:pPr algn="just"/>
            <a:r>
              <a:rPr lang="pt-PT" sz="2800" dirty="0" smtClean="0"/>
              <a:t>A história mestra da vida possui certidão de nascimento grega, o nome cunhado em latim, os primeiros exemplos que a compunham eram profanos. Depois foram incorporados os sagrados. Seus significados, portanto, foram alterados, mas ela sobreviveu cerca de dois mil anos. Todavia, no século XVIII, essa forma de conceber a história se dissolveu. Um novo espaço de experiência criou um novo horizonte de expectativa e, nesse processo, a concepção de tempo foi transformada. A maneira como as gerações passadas conceberam o futuro se alterou profundamente e a nossa velha fórmula de escritura da história perdeu a sua utilidade.</a:t>
            </a:r>
            <a:endParaRPr lang="pt-BR" sz="2800" dirty="0" smtClean="0"/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4099155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Reinhart</a:t>
            </a:r>
            <a:r>
              <a:rPr lang="pt-BR" dirty="0"/>
              <a:t> </a:t>
            </a:r>
            <a:r>
              <a:rPr lang="pt-BR" dirty="0" err="1" smtClean="0"/>
              <a:t>Koselleck</a:t>
            </a:r>
            <a:r>
              <a:rPr lang="pt-BR" dirty="0" smtClean="0"/>
              <a:t> e sua obra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“O sujeito  desta filosofia era a humanidade inteira que, unificada e pacificada pelo centro europeu, deveria ser conduzida em direção a um futuro melhor [...] A filosofia da história forneceu os conceitos que justificaram a ascensão e o papel da burguesia” (2009, p. 10).</a:t>
            </a:r>
          </a:p>
          <a:p>
            <a:pPr algn="just"/>
            <a:r>
              <a:rPr lang="pt-BR" dirty="0" smtClean="0"/>
              <a:t>Organizador </a:t>
            </a:r>
            <a:r>
              <a:rPr lang="pt-BR" dirty="0"/>
              <a:t>do dicionário histórico dos conceitos político-sociais fundamentais da língua alemã, em nove volumes, publicados entre 1972 e 1997, que teve como principal objetivo conhecer "a dissolução do mundo antigo e o surgimento do moderno por meio de sua apreensão conceitual” (JASMIM, 2006, p. 10).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42671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ctr"/>
            <a:r>
              <a:rPr lang="pt-BR" dirty="0" smtClean="0"/>
              <a:t>Novo campo de estudos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71546"/>
            <a:ext cx="7838256" cy="5572164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História dos conceitos – além de etimologia e filologia – chama </a:t>
            </a:r>
            <a:r>
              <a:rPr lang="pt-BR" sz="2800" dirty="0"/>
              <a:t>a atenção para a importância da análise </a:t>
            </a:r>
            <a:r>
              <a:rPr lang="pt-BR" sz="2800" dirty="0" smtClean="0"/>
              <a:t>linguística </a:t>
            </a:r>
            <a:r>
              <a:rPr lang="pt-BR" sz="2800" dirty="0"/>
              <a:t>e semântica na investigação das variadas dimensões do mundo social em diferentes épocas. Segundo o autor, o estudo dos conceitos e da variação dos seus significados ao longo do tempo é uma condição </a:t>
            </a:r>
            <a:r>
              <a:rPr lang="pt-BR" sz="2800" dirty="0" smtClean="0"/>
              <a:t>básica </a:t>
            </a:r>
            <a:r>
              <a:rPr lang="pt-BR" sz="2800" dirty="0"/>
              <a:t>para o conhecimento histórico. </a:t>
            </a:r>
            <a:endParaRPr lang="pt-BR" sz="2800" dirty="0" smtClean="0"/>
          </a:p>
          <a:p>
            <a:pPr algn="just"/>
            <a:r>
              <a:rPr lang="pt-BR" sz="2800" dirty="0" smtClean="0"/>
              <a:t> </a:t>
            </a:r>
            <a:r>
              <a:rPr lang="pt-BR" sz="2800" dirty="0"/>
              <a:t>História dos Conceitos </a:t>
            </a:r>
            <a:r>
              <a:rPr lang="pt-BR" sz="2800" dirty="0" smtClean="0"/>
              <a:t>- procedimento </a:t>
            </a:r>
            <a:r>
              <a:rPr lang="pt-BR" sz="2800" dirty="0"/>
              <a:t>que permite apreender o complexo processo de ressignificações de alguns conceitos ao longo do tempo. </a:t>
            </a: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392465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040" y="228600"/>
            <a:ext cx="8503920" cy="771508"/>
          </a:xfrm>
        </p:spPr>
        <p:txBody>
          <a:bodyPr/>
          <a:lstStyle/>
          <a:p>
            <a:pPr algn="ctr"/>
            <a:r>
              <a:rPr lang="pt-BR" dirty="0" smtClean="0"/>
              <a:t>Tese do autor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0600" y="1000108"/>
            <a:ext cx="7315200" cy="5572164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2800" dirty="0"/>
              <a:t>“entre as décadas de 1750 e de 1850, a linguagem </a:t>
            </a:r>
            <a:r>
              <a:rPr lang="pt-BR" sz="2800" dirty="0" err="1"/>
              <a:t>européia</a:t>
            </a:r>
            <a:r>
              <a:rPr lang="pt-BR" sz="2800" dirty="0"/>
              <a:t> (nas suas diversas expressões) sofreu um processo radical de transformação que revela e configura a ultrapassagem dos fundamentos da sociedade aristocrática” (JASMIM, 2006, p. 10</a:t>
            </a:r>
            <a:r>
              <a:rPr lang="pt-BR" sz="2800" dirty="0" smtClean="0"/>
              <a:t>).</a:t>
            </a:r>
          </a:p>
          <a:p>
            <a:pPr algn="just"/>
            <a:r>
              <a:rPr lang="pt-BR" sz="2800" dirty="0" err="1" smtClean="0"/>
              <a:t>Re-significação</a:t>
            </a:r>
            <a:r>
              <a:rPr lang="pt-BR" sz="2800" dirty="0" smtClean="0"/>
              <a:t> de termos tradicionais adaptados aos novos tempos;</a:t>
            </a:r>
          </a:p>
          <a:p>
            <a:pPr algn="just"/>
            <a:r>
              <a:rPr lang="pt-BR" sz="2800" dirty="0" smtClean="0"/>
              <a:t>Invenção de novos termos para nomear as novidades da experiência contemporânea;</a:t>
            </a:r>
          </a:p>
          <a:p>
            <a:pPr algn="just"/>
            <a:r>
              <a:rPr lang="pt-BR" sz="2800" dirty="0" smtClean="0"/>
              <a:t>História da percepção humana do tempo;</a:t>
            </a:r>
          </a:p>
          <a:p>
            <a:pPr algn="just"/>
            <a:r>
              <a:rPr lang="pt-BR" sz="2800" dirty="0" smtClean="0"/>
              <a:t>Conceito de história como índice das mudanças.</a:t>
            </a:r>
          </a:p>
          <a:p>
            <a:pPr algn="just"/>
            <a:endParaRPr lang="pt-BR" sz="2800" dirty="0" smtClean="0"/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126472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História da percepção humana do </a:t>
            </a:r>
            <a:r>
              <a:rPr lang="pt-BR" dirty="0" smtClean="0"/>
              <a:t>tempo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“O tempo, aqui, não é tomado como algo natural e evidente, mas como construção cultural que, em cada época, determina um modo específico de relacionamento entre o já conhecido e experimentado como passado e as possibilidades que se lançam ao futuro como horizonte de expectativa” (JASMIM, 2006, p. 9)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43047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FUTURO PASSADO: contribuição à semântica dos tempos históricos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TESE do livro: “observa-se, nesses séculos,  uma temporalização da história, em cujo fim se encontra uma forma peculiar de </a:t>
            </a:r>
            <a:r>
              <a:rPr lang="pt-BR" dirty="0" smtClean="0">
                <a:solidFill>
                  <a:srgbClr val="FF0000"/>
                </a:solidFill>
              </a:rPr>
              <a:t>aceleração</a:t>
            </a:r>
            <a:r>
              <a:rPr lang="pt-BR" dirty="0" smtClean="0"/>
              <a:t> que caracteriza a nossa modernidade. Nossas indagações serão dirigidas à especificidade do assim chamado </a:t>
            </a:r>
            <a:r>
              <a:rPr lang="pt-BR" dirty="0" smtClean="0">
                <a:solidFill>
                  <a:srgbClr val="FF0000"/>
                </a:solidFill>
              </a:rPr>
              <a:t>início dos tempos modernos</a:t>
            </a:r>
            <a:r>
              <a:rPr lang="pt-BR" dirty="0" smtClean="0"/>
              <a:t>. Para isso, nos limitaremos à perspectiva que se descortina a partir daquele </a:t>
            </a:r>
            <a:r>
              <a:rPr lang="pt-BR" dirty="0" smtClean="0">
                <a:solidFill>
                  <a:srgbClr val="FF0000"/>
                </a:solidFill>
              </a:rPr>
              <a:t>futuro concebido pelas gerações passadas</a:t>
            </a:r>
            <a:r>
              <a:rPr lang="pt-BR" dirty="0" smtClean="0"/>
              <a:t>; dito mais concisamente, a partir do </a:t>
            </a:r>
            <a:r>
              <a:rPr lang="pt-BR" dirty="0" smtClean="0">
                <a:solidFill>
                  <a:srgbClr val="FF0000"/>
                </a:solidFill>
              </a:rPr>
              <a:t>futuro passado</a:t>
            </a:r>
            <a:r>
              <a:rPr lang="pt-BR" dirty="0" smtClean="0"/>
              <a:t>” (2006, p. 23). (1ª edição -1979).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29608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“Espaço de experiência” e “horizonte de expectativa”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 experiência pertence ao passado que se concretiza no presente;</a:t>
            </a:r>
          </a:p>
          <a:p>
            <a:pPr algn="just"/>
            <a:r>
              <a:rPr lang="pt-BR" dirty="0" smtClean="0"/>
              <a:t>Já as expectativas – que visam o futuro – correspondem a todo um universo de sensações e antecipações que se referem ao que ainda virá.</a:t>
            </a:r>
          </a:p>
          <a:p>
            <a:pPr algn="just"/>
            <a:r>
              <a:rPr lang="pt-BR" dirty="0" smtClean="0"/>
              <a:t>Para </a:t>
            </a:r>
            <a:r>
              <a:rPr lang="pt-BR" dirty="0" err="1" smtClean="0"/>
              <a:t>Koselleck</a:t>
            </a:r>
            <a:r>
              <a:rPr lang="pt-BR" dirty="0" smtClean="0"/>
              <a:t>, na modernidade “as expectativas passam a distanciar-se cada vez mais das experiências feitas até então”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41320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ckyTie">
  <a:themeElements>
    <a:clrScheme name="Elementa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Lucky Tie">
      <a:majorFont>
        <a:latin typeface="Tahoma"/>
        <a:ea typeface=""/>
        <a:cs typeface=""/>
        <a:font script="Cyrl" typeface="Tahoma"/>
        <a:font script="Grek" typeface="Tahoma"/>
        <a:font script="Jpan" typeface="ＭＳ Ｐ明朝"/>
        <a:font script="Hang" typeface="굴림"/>
        <a:font script="Hans" typeface="黑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Franklin Gothic Book"/>
        <a:ea typeface=""/>
        <a:cs typeface=""/>
        <a:font script="Cyrl" typeface="Arial"/>
        <a:font script="Grek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cky Tie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90000"/>
              </a:schemeClr>
            </a:gs>
            <a:gs pos="50000">
              <a:schemeClr val="phClr">
                <a:tint val="5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90000"/>
              </a:schemeClr>
            </a:gs>
          </a:gsLst>
          <a:lin ang="1800000" scaled="1"/>
        </a:gradFill>
        <a:solidFill>
          <a:schemeClr val="phClr">
            <a:tint val="100000"/>
            <a:shade val="100000"/>
            <a:hueMod val="100000"/>
            <a:satMod val="100000"/>
          </a:schemeClr>
        </a:solidFill>
      </a:fillStyleLst>
      <a:lnStyleLst>
        <a:ln w="20000" cap="flat" cmpd="sng" algn="ctr">
          <a:solidFill>
            <a:schemeClr val="phClr"/>
          </a:solidFill>
          <a:prstDash val="solid"/>
        </a:ln>
        <a:ln w="30000" cap="flat" cmpd="sng" algn="ctr">
          <a:solidFill>
            <a:schemeClr val="phClr"/>
          </a:solidFill>
          <a:prstDash val="solid"/>
        </a:ln>
        <a:ln w="400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12700">
              <a:schemeClr val="phClr">
                <a:tint val="100000"/>
                <a:shade val="100000"/>
                <a:alpha val="50196"/>
                <a:hueMod val="100000"/>
                <a:satMod val="100000"/>
              </a:schemeClr>
            </a:glow>
          </a:effectLst>
        </a:effectStyle>
        <a:effectStyle>
          <a:effectLst>
            <a:innerShdw blurRad="25400" dist="38100" dir="2700000">
              <a:schemeClr val="phClr">
                <a:tint val="90000"/>
                <a:shade val="100000"/>
                <a:hueMod val="100000"/>
                <a:satMod val="100000"/>
              </a:schemeClr>
            </a:innerShdw>
          </a:effectLst>
        </a:effectStyle>
        <a:effectStyle>
          <a:effectLst>
            <a:innerShdw blurRad="25400" dist="38100" dir="2700000">
              <a:schemeClr val="phClr">
                <a:tint val="100000"/>
                <a:shade val="50000"/>
                <a:hueMod val="100000"/>
                <a:satMod val="100000"/>
              </a:schemeClr>
            </a:innerShdw>
          </a:effectLst>
          <a:scene3d>
            <a:camera prst="orthographicFront"/>
            <a:lightRig rig="soft" dir="t"/>
          </a:scene3d>
          <a:sp3d extrusionH="76200" prstMaterial="matte">
            <a:bevelT h="50800"/>
            <a:bevelB w="0" h="0"/>
            <a:extrusionClr>
              <a:schemeClr val="accent3">
                <a:tint val="40000"/>
              </a:schemeClr>
            </a:extrusionClr>
          </a:sp3d>
        </a:effectStyle>
      </a:effectStyleLst>
      <a:bgFillStyleLst>
        <a:gradFill rotWithShape="1">
          <a:gsLst>
            <a:gs pos="0">
              <a:schemeClr val="phClr">
                <a:tint val="100000"/>
                <a:shade val="50000"/>
                <a:hueMod val="100000"/>
                <a:satMod val="100000"/>
              </a:schemeClr>
            </a:gs>
            <a:gs pos="40000">
              <a:schemeClr val="phClr">
                <a:tint val="8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Nó da Sorte</Template>
  <TotalTime>555</TotalTime>
  <Words>2789</Words>
  <Application>Microsoft Office PowerPoint</Application>
  <PresentationFormat>Apresentação na tela (4:3)</PresentationFormat>
  <Paragraphs>130</Paragraphs>
  <Slides>35</Slides>
  <Notes>31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6" baseType="lpstr">
      <vt:lpstr>LuckyTie</vt:lpstr>
      <vt:lpstr>    Teoria da História I  </vt:lpstr>
      <vt:lpstr>    O conceito moderno de história. Da historia magistra vitae ao “regime moderno de historicidade”  </vt:lpstr>
      <vt:lpstr>Reinhart Koselleck e sua obra</vt:lpstr>
      <vt:lpstr>Reinhart Koselleck e sua obra</vt:lpstr>
      <vt:lpstr>Novo campo de estudos</vt:lpstr>
      <vt:lpstr>Tese do autor</vt:lpstr>
      <vt:lpstr>História da percepção humana do tempo</vt:lpstr>
      <vt:lpstr>FUTURO PASSADO: contribuição à semântica dos tempos históricos</vt:lpstr>
      <vt:lpstr>“Espaço de experiência” e “horizonte de expectativa”</vt:lpstr>
      <vt:lpstr>Historia magistra vitae – Sobre a dissolução do topos na história moderna em movimento</vt:lpstr>
      <vt:lpstr>Outros índices do topos</vt:lpstr>
      <vt:lpstr>Mesma forma verbal e variação do significado da fórmula ao longo do tempo. </vt:lpstr>
      <vt:lpstr> O uso de tal fórmula evidencia que até o século XVIII permanece a crença da constância da natureza humana </vt:lpstr>
      <vt:lpstr>A expressão historia magistra vitae foi cunhada por Cícero</vt:lpstr>
      <vt:lpstr>Heródoto e Tucídides</vt:lpstr>
      <vt:lpstr>Características da historia magistra vitae</vt:lpstr>
      <vt:lpstr>História mestra da vida e historiografia cristã</vt:lpstr>
      <vt:lpstr>História mestra da vida e historiografia cristã</vt:lpstr>
      <vt:lpstr>Fim dos tempos em estado de suspensão</vt:lpstr>
      <vt:lpstr>Profecias apocalípticas perdem  força - a história como mestra impõe-se com mais vigor</vt:lpstr>
      <vt:lpstr>A dissolução da fórmula ciceroniana </vt:lpstr>
      <vt:lpstr>A dissolução da fórmula ciceroniana </vt:lpstr>
      <vt:lpstr>“Historie” e “Geschichte”</vt:lpstr>
      <vt:lpstr>“Historie” e “Geschichte”</vt:lpstr>
      <vt:lpstr>Conceito coletivo singular</vt:lpstr>
      <vt:lpstr>Conceito coletivo singular</vt:lpstr>
      <vt:lpstr>Filosofia da história</vt:lpstr>
      <vt:lpstr>Poderíamos perguntar: se a natureza não determina mais a contagem do tempo, o que determinará?</vt:lpstr>
      <vt:lpstr>Progresso como resposta para as exigências de salvação das profecias apocalípticas</vt:lpstr>
      <vt:lpstr>Inauguração de um novo futuro a partir da reelaboração do passado</vt:lpstr>
      <vt:lpstr>Inauguração de um novo futuro a partir da reelaboração do passado</vt:lpstr>
      <vt:lpstr>De que consiste o caráter comum da nova experiência, que até aqui foi determinada pelo processo de temporalização da história em sua singularidade?</vt:lpstr>
      <vt:lpstr>Nessa relação entre aceleração e retardamento, revolução e reação, os ensinamentos históricos, além de entrarem “pela porta dos fundos” das filosofias da história, inserem-se novamente na vida política a partir da reação produzida pela escola histórica alemã em relação à própria filosofia da história. A escola histórica alemã, cujo principal representante foi o historiador alemão Leopold von Ranke (1775-1886), “compreendendo-se como uma ciência que tem por objeto o passado, logrou elevar a história [Geschichte] à categoria de uma ciência da reflexão [...]. O caso isolado deixa de ter caráter político-didático” (KOSELLECK, 2006, p. 59). Entretanto, a história entendida como totalidade coloca aquele que aprende em uma situação propícia à formação que pode influir no futuro.</vt:lpstr>
      <vt:lpstr>Slide 34</vt:lpstr>
      <vt:lpstr>Slide 35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Karina Anhezini</dc:creator>
  <cp:lastModifiedBy>Dalmo</cp:lastModifiedBy>
  <cp:revision>39</cp:revision>
  <dcterms:created xsi:type="dcterms:W3CDTF">2011-03-02T11:46:57Z</dcterms:created>
  <dcterms:modified xsi:type="dcterms:W3CDTF">2012-06-16T14:47:41Z</dcterms:modified>
</cp:coreProperties>
</file>